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66" r:id="rId2"/>
    <p:sldId id="483" r:id="rId3"/>
    <p:sldId id="492" r:id="rId4"/>
    <p:sldId id="478" r:id="rId5"/>
    <p:sldId id="459" r:id="rId6"/>
    <p:sldId id="490" r:id="rId7"/>
    <p:sldId id="461" r:id="rId8"/>
    <p:sldId id="476" r:id="rId9"/>
    <p:sldId id="462" r:id="rId10"/>
    <p:sldId id="474" r:id="rId11"/>
    <p:sldId id="477" r:id="rId12"/>
    <p:sldId id="480" r:id="rId13"/>
    <p:sldId id="470" r:id="rId14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16EFD4-DEEB-4450-BB15-7B787537CDC4}">
          <p14:sldIdLst>
            <p14:sldId id="466"/>
            <p14:sldId id="483"/>
            <p14:sldId id="492"/>
            <p14:sldId id="478"/>
            <p14:sldId id="459"/>
            <p14:sldId id="490"/>
            <p14:sldId id="461"/>
            <p14:sldId id="476"/>
            <p14:sldId id="462"/>
            <p14:sldId id="474"/>
            <p14:sldId id="477"/>
            <p14:sldId id="480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52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inadh Ranganadham" initials="SR" lastIdx="1" clrIdx="0">
    <p:extLst>
      <p:ext uri="{19B8F6BF-5375-455C-9EA6-DF929625EA0E}">
        <p15:presenceInfo xmlns:p15="http://schemas.microsoft.com/office/powerpoint/2012/main" userId="Srinadh Ranganadham" providerId="None"/>
      </p:ext>
    </p:extLst>
  </p:cmAuthor>
  <p:cmAuthor id="2" name="Sonal Mehta" initials="SM" lastIdx="5" clrIdx="1">
    <p:extLst>
      <p:ext uri="{19B8F6BF-5375-455C-9EA6-DF929625EA0E}">
        <p15:presenceInfo xmlns:p15="http://schemas.microsoft.com/office/powerpoint/2012/main" userId="S-1-5-21-1780785374-480175863-3166692488-1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38A"/>
    <a:srgbClr val="FFFFFF"/>
    <a:srgbClr val="ED5929"/>
    <a:srgbClr val="F37120"/>
    <a:srgbClr val="A5A6A5"/>
    <a:srgbClr val="1ABFD5"/>
    <a:srgbClr val="BCC0C5"/>
    <a:srgbClr val="68BC49"/>
    <a:srgbClr val="FAA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 snapToObjects="1">
      <p:cViewPr varScale="1">
        <p:scale>
          <a:sx n="74" d="100"/>
          <a:sy n="74" d="100"/>
        </p:scale>
        <p:origin x="1290" y="72"/>
      </p:cViewPr>
      <p:guideLst>
        <p:guide orient="horz" pos="4152"/>
        <p:guide pos="2832"/>
      </p:guideLst>
    </p:cSldViewPr>
  </p:slideViewPr>
  <p:outlineViewPr>
    <p:cViewPr>
      <p:scale>
        <a:sx n="33" d="100"/>
        <a:sy n="33" d="100"/>
      </p:scale>
      <p:origin x="0" y="-6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4" d="100"/>
          <a:sy n="54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A58DE-0F1E-453D-B233-7D410BCEF850}" type="datetimeFigureOut">
              <a:rPr lang="en-IN" smtClean="0"/>
              <a:t>18-07-2018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AB324-C2EE-4974-B564-4F2875AF53E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04366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7C5AC-2ACE-40D2-AB07-B57D0E30CDC0}" type="datetimeFigureOut">
              <a:rPr lang="en-IN" smtClean="0"/>
              <a:t>18-07-2018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E613A-1DD1-47A8-9C9A-314B92A1A3D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95923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7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5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2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43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4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ustom layout with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21827"/>
            <a:ext cx="779862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solidFill>
                  <a:srgbClr val="ED592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for Headline. Headline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henimus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quo </a:t>
            </a:r>
            <a:r>
              <a:rPr lang="en-US" dirty="0" err="1" smtClean="0"/>
              <a:t>omnit</a:t>
            </a:r>
            <a:r>
              <a:rPr lang="en-US" dirty="0" smtClean="0"/>
              <a:t> </a:t>
            </a:r>
            <a:r>
              <a:rPr lang="en-US" dirty="0" err="1" smtClean="0"/>
              <a:t>fugitae</a:t>
            </a:r>
            <a:r>
              <a:rPr lang="en-US" dirty="0" smtClean="0"/>
              <a:t> </a:t>
            </a:r>
            <a:r>
              <a:rPr lang="en-US" dirty="0" err="1" smtClean="0"/>
              <a:t>ctisquo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erum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" y="1627715"/>
            <a:ext cx="2415118" cy="3201092"/>
          </a:xfrm>
          <a:solidFill>
            <a:schemeClr val="tx1">
              <a:lumMod val="65000"/>
              <a:lumOff val="35000"/>
            </a:schemeClr>
          </a:solidFill>
        </p:spPr>
        <p:txBody>
          <a:bodyPr wrap="non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Picture (vertical format)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378549" y="1627715"/>
            <a:ext cx="5105878" cy="3504101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rgbClr val="80838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body copy. Placeholder text: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, </a:t>
            </a:r>
            <a:r>
              <a:rPr lang="en-US" dirty="0" err="1" smtClean="0"/>
              <a:t>massa</a:t>
            </a:r>
            <a:r>
              <a:rPr lang="en-US" dirty="0" smtClean="0"/>
              <a:t> et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, et </a:t>
            </a:r>
            <a:r>
              <a:rPr lang="en-US" dirty="0" err="1" smtClean="0"/>
              <a:t>consectetur</a:t>
            </a:r>
            <a:r>
              <a:rPr lang="en-US" dirty="0" smtClean="0"/>
              <a:t> quam mi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Praesent</a:t>
            </a:r>
            <a:r>
              <a:rPr lang="en-US" dirty="0" smtClean="0"/>
              <a:t> ac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. </a:t>
            </a:r>
            <a:r>
              <a:rPr lang="en-US" dirty="0" err="1" smtClean="0"/>
              <a:t>Nunc</a:t>
            </a:r>
            <a:r>
              <a:rPr lang="en-US" dirty="0" smtClean="0"/>
              <a:t> dictum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ligula </a:t>
            </a:r>
            <a:r>
              <a:rPr lang="en-US" dirty="0" err="1" smtClean="0"/>
              <a:t>gravida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dui,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non </a:t>
            </a:r>
            <a:br>
              <a:rPr lang="en-US" dirty="0" smtClean="0"/>
            </a:b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, tempus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pellentesque</a:t>
            </a:r>
            <a:r>
              <a:rPr lang="en-US" dirty="0" smtClean="0"/>
              <a:t> at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Integer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, </a:t>
            </a:r>
            <a:r>
              <a:rPr lang="en-US" dirty="0" err="1" smtClean="0"/>
              <a:t>gravida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1" y="4953474"/>
            <a:ext cx="2415118" cy="178342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rgbClr val="80838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descriptor text for image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95975" y="176431"/>
            <a:ext cx="3557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F3A058B5-F50F-47E2-9F5B-D713C0E1D71D}" type="slidenum">
              <a:rPr lang="fr-FR" sz="800" smtClean="0">
                <a:solidFill>
                  <a:srgbClr val="80838A"/>
                </a:solidFill>
                <a:latin typeface="Arial"/>
                <a:cs typeface="Arial"/>
              </a:rPr>
              <a:t>‹#›</a:t>
            </a:fld>
            <a:endParaRPr lang="en-US" sz="800" dirty="0">
              <a:solidFill>
                <a:srgbClr val="80838A"/>
              </a:solidFill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38782" y="176431"/>
            <a:ext cx="0" cy="215444"/>
          </a:xfrm>
          <a:prstGeom prst="line">
            <a:avLst/>
          </a:prstGeom>
          <a:ln>
            <a:solidFill>
              <a:srgbClr val="80838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14" y="6034290"/>
            <a:ext cx="792568" cy="559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713" y="6155247"/>
            <a:ext cx="900235" cy="4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4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21827"/>
            <a:ext cx="779862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solidFill>
                  <a:srgbClr val="ED592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for Headline. Headline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henimus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quo </a:t>
            </a:r>
            <a:r>
              <a:rPr lang="en-US" dirty="0" err="1" smtClean="0"/>
              <a:t>omnit</a:t>
            </a:r>
            <a:r>
              <a:rPr lang="en-US" dirty="0" smtClean="0"/>
              <a:t> </a:t>
            </a:r>
            <a:r>
              <a:rPr lang="en-US" dirty="0" err="1" smtClean="0"/>
              <a:t>fugitae</a:t>
            </a:r>
            <a:r>
              <a:rPr lang="en-US" dirty="0" smtClean="0"/>
              <a:t> </a:t>
            </a:r>
            <a:r>
              <a:rPr lang="en-US" dirty="0" err="1" smtClean="0"/>
              <a:t>ctisquo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erum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1" y="1574304"/>
            <a:ext cx="7799388" cy="4056029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rgbClr val="80838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body copy. Placeholder text: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, </a:t>
            </a:r>
            <a:r>
              <a:rPr lang="en-US" dirty="0" err="1" smtClean="0"/>
              <a:t>massa</a:t>
            </a:r>
            <a:r>
              <a:rPr lang="en-US" dirty="0" smtClean="0"/>
              <a:t> et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, et </a:t>
            </a:r>
            <a:r>
              <a:rPr lang="en-US" dirty="0" err="1" smtClean="0"/>
              <a:t>consectetur</a:t>
            </a:r>
            <a:r>
              <a:rPr lang="en-US" dirty="0" smtClean="0"/>
              <a:t> quam mi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Praesent</a:t>
            </a:r>
            <a:r>
              <a:rPr lang="en-US" dirty="0" smtClean="0"/>
              <a:t> ac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. </a:t>
            </a:r>
            <a:r>
              <a:rPr lang="en-US" dirty="0" err="1" smtClean="0"/>
              <a:t>Nunc</a:t>
            </a:r>
            <a:r>
              <a:rPr lang="en-US" dirty="0" smtClean="0"/>
              <a:t> dictum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ligula </a:t>
            </a:r>
            <a:r>
              <a:rPr lang="en-US" dirty="0" err="1" smtClean="0"/>
              <a:t>gravida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dui,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non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, tempus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pellentesque</a:t>
            </a:r>
            <a:r>
              <a:rPr lang="en-US" dirty="0" smtClean="0"/>
              <a:t> at </a:t>
            </a:r>
            <a:r>
              <a:rPr lang="en-US" dirty="0" err="1" smtClean="0"/>
              <a:t>tellus</a:t>
            </a:r>
            <a:r>
              <a:rPr lang="en-US" dirty="0" smtClean="0"/>
              <a:t>. Integer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, </a:t>
            </a:r>
            <a:r>
              <a:rPr lang="en-US" dirty="0" err="1" smtClean="0"/>
              <a:t>gravida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Nunc</a:t>
            </a:r>
            <a:r>
              <a:rPr lang="en-US" dirty="0" smtClean="0"/>
              <a:t> dictum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ligula </a:t>
            </a:r>
            <a:r>
              <a:rPr lang="en-US" dirty="0" err="1" smtClean="0"/>
              <a:t>gravida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dui,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, tempus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pellentesque</a:t>
            </a:r>
            <a:r>
              <a:rPr lang="en-US" dirty="0" smtClean="0"/>
              <a:t> at </a:t>
            </a:r>
            <a:r>
              <a:rPr lang="en-US" dirty="0" err="1" smtClean="0"/>
              <a:t>tellus</a:t>
            </a:r>
            <a:r>
              <a:rPr lang="en-US" dirty="0" smtClean="0"/>
              <a:t>. Integer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, </a:t>
            </a:r>
            <a:r>
              <a:rPr lang="en-US" dirty="0" err="1" smtClean="0"/>
              <a:t>gravida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a quam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695975" y="176431"/>
            <a:ext cx="3557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F3A058B5-F50F-47E2-9F5B-D713C0E1D71D}" type="slidenum">
              <a:rPr lang="fr-FR" sz="800" smtClean="0">
                <a:solidFill>
                  <a:srgbClr val="80838A"/>
                </a:solidFill>
                <a:latin typeface="Arial"/>
                <a:cs typeface="Arial"/>
              </a:rPr>
              <a:t>‹#›</a:t>
            </a:fld>
            <a:endParaRPr lang="en-US" sz="800" dirty="0">
              <a:solidFill>
                <a:srgbClr val="80838A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38782" y="176431"/>
            <a:ext cx="0" cy="215444"/>
          </a:xfrm>
          <a:prstGeom prst="line">
            <a:avLst/>
          </a:prstGeom>
          <a:ln>
            <a:solidFill>
              <a:srgbClr val="80838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14" y="6034290"/>
            <a:ext cx="792568" cy="559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713" y="6258690"/>
            <a:ext cx="900235" cy="4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21827"/>
            <a:ext cx="779862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solidFill>
                  <a:srgbClr val="ED592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for Headline. Headline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henimus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quo </a:t>
            </a:r>
            <a:r>
              <a:rPr lang="en-US" dirty="0" err="1" smtClean="0"/>
              <a:t>omnit</a:t>
            </a:r>
            <a:r>
              <a:rPr lang="en-US" dirty="0" smtClean="0"/>
              <a:t> </a:t>
            </a:r>
            <a:r>
              <a:rPr lang="en-US" dirty="0" err="1" smtClean="0"/>
              <a:t>fugitae</a:t>
            </a:r>
            <a:r>
              <a:rPr lang="en-US" dirty="0" smtClean="0"/>
              <a:t> </a:t>
            </a:r>
            <a:r>
              <a:rPr lang="en-US" dirty="0" err="1" smtClean="0"/>
              <a:t>ctisquo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erum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1" y="1574304"/>
            <a:ext cx="7799388" cy="4480370"/>
          </a:xfrm>
        </p:spPr>
        <p:txBody>
          <a:bodyPr wrap="square" lIns="0" tIns="0" rIns="0" bIns="0">
            <a:noAutofit/>
          </a:bodyPr>
          <a:lstStyle>
            <a:lvl1pPr marL="171450" indent="-171450">
              <a:spcBef>
                <a:spcPts val="0"/>
              </a:spcBef>
              <a:buClr>
                <a:srgbClr val="ED5929"/>
              </a:buClr>
              <a:buFont typeface="Arial"/>
              <a:buChar char="•"/>
              <a:defRPr sz="1400" baseline="0">
                <a:solidFill>
                  <a:srgbClr val="80838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body copy with bullet points. Placeholder text: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, </a:t>
            </a:r>
            <a:r>
              <a:rPr lang="en-US" dirty="0" err="1" smtClean="0"/>
              <a:t>massa</a:t>
            </a:r>
            <a:r>
              <a:rPr lang="en-US" dirty="0" smtClean="0"/>
              <a:t> et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, et </a:t>
            </a:r>
            <a:r>
              <a:rPr lang="en-US" dirty="0" err="1" smtClean="0"/>
              <a:t>consectetur</a:t>
            </a:r>
            <a:r>
              <a:rPr lang="en-US" dirty="0" smtClean="0"/>
              <a:t> quam mi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Praesent</a:t>
            </a:r>
            <a:r>
              <a:rPr lang="en-US" dirty="0" smtClean="0"/>
              <a:t> ac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. </a:t>
            </a:r>
            <a:r>
              <a:rPr lang="en-US" dirty="0" err="1" smtClean="0"/>
              <a:t>Nunc</a:t>
            </a:r>
            <a:r>
              <a:rPr lang="en-US" dirty="0" smtClean="0"/>
              <a:t> dictum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ligula </a:t>
            </a:r>
            <a:r>
              <a:rPr lang="en-US" dirty="0" err="1" smtClean="0"/>
              <a:t>gravida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dui,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non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, tempus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pellentesque</a:t>
            </a:r>
            <a:r>
              <a:rPr lang="en-US" dirty="0" smtClean="0"/>
              <a:t> at </a:t>
            </a:r>
            <a:r>
              <a:rPr lang="en-US" dirty="0" err="1" smtClean="0"/>
              <a:t>tellus</a:t>
            </a:r>
            <a:r>
              <a:rPr lang="en-US" dirty="0" smtClean="0"/>
              <a:t>. Integer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, </a:t>
            </a:r>
            <a:r>
              <a:rPr lang="en-US" dirty="0" err="1" smtClean="0"/>
              <a:t>gravida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Nunc</a:t>
            </a:r>
            <a:r>
              <a:rPr lang="en-US" dirty="0" smtClean="0"/>
              <a:t> dictum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ligula </a:t>
            </a:r>
            <a:r>
              <a:rPr lang="en-US" dirty="0" err="1" smtClean="0"/>
              <a:t>gravida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dui,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, tempus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pellentesque</a:t>
            </a:r>
            <a:r>
              <a:rPr lang="en-US" dirty="0" smtClean="0"/>
              <a:t> at </a:t>
            </a:r>
            <a:r>
              <a:rPr lang="en-US" dirty="0" err="1" smtClean="0"/>
              <a:t>tellus</a:t>
            </a:r>
            <a:r>
              <a:rPr lang="en-US" dirty="0" smtClean="0"/>
              <a:t>. Integer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, </a:t>
            </a:r>
            <a:r>
              <a:rPr lang="en-US" dirty="0" err="1" smtClean="0"/>
              <a:t>gravida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a quam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695975" y="176431"/>
            <a:ext cx="3557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F3A058B5-F50F-47E2-9F5B-D713C0E1D71D}" type="slidenum">
              <a:rPr lang="fr-FR" sz="800" smtClean="0">
                <a:solidFill>
                  <a:srgbClr val="80838A"/>
                </a:solidFill>
                <a:latin typeface="Arial"/>
                <a:cs typeface="Arial"/>
              </a:rPr>
              <a:t>‹#›</a:t>
            </a:fld>
            <a:endParaRPr lang="en-US" sz="800" dirty="0">
              <a:solidFill>
                <a:srgbClr val="80838A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38782" y="176431"/>
            <a:ext cx="0" cy="215444"/>
          </a:xfrm>
          <a:prstGeom prst="line">
            <a:avLst/>
          </a:prstGeom>
          <a:ln>
            <a:solidFill>
              <a:srgbClr val="80838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14" y="6034290"/>
            <a:ext cx="792568" cy="559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713" y="6155247"/>
            <a:ext cx="900235" cy="4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8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 with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" y="2859784"/>
            <a:ext cx="2707772" cy="569215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685801" y="3592552"/>
            <a:ext cx="3420533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ED592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900" dirty="0" smtClean="0">
                <a:solidFill>
                  <a:srgbClr val="80838A"/>
                </a:solidFill>
              </a:rPr>
              <a:t>India HIV/AIDS Alliance</a:t>
            </a:r>
          </a:p>
          <a:p>
            <a:r>
              <a:rPr lang="en-US" sz="900" dirty="0" smtClean="0">
                <a:solidFill>
                  <a:srgbClr val="80838A"/>
                </a:solidFill>
              </a:rPr>
              <a:t>6 Community Centre, Zamrudpur</a:t>
            </a:r>
          </a:p>
          <a:p>
            <a:r>
              <a:rPr lang="en-US" sz="900" dirty="0" smtClean="0">
                <a:solidFill>
                  <a:srgbClr val="80838A"/>
                </a:solidFill>
              </a:rPr>
              <a:t>Kailash Colony Extension, New Delhi 110048</a:t>
            </a:r>
          </a:p>
          <a:p>
            <a:r>
              <a:rPr lang="en-US" sz="900" dirty="0" smtClean="0">
                <a:solidFill>
                  <a:srgbClr val="80838A"/>
                </a:solidFill>
              </a:rPr>
              <a:t>T +91-11-45367700</a:t>
            </a:r>
            <a:endParaRPr lang="en-US" sz="900" dirty="0">
              <a:solidFill>
                <a:srgbClr val="80838A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685799" y="2135273"/>
            <a:ext cx="342053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ED592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 smtClean="0">
                <a:solidFill>
                  <a:srgbClr val="ED5929"/>
                </a:solidFill>
              </a:rPr>
              <a:t>Thank You!</a:t>
            </a:r>
            <a:endParaRPr lang="en-US" sz="2400" dirty="0">
              <a:solidFill>
                <a:srgbClr val="ED5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2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E73A-2700-744F-8721-77670C57A25C}" type="datetimeFigureOut">
              <a:rPr lang="en-US" smtClean="0"/>
              <a:pPr/>
              <a:t>18/07/2018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1AF9-9CBE-C045-A06C-E07E11B48D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14" y="6034290"/>
            <a:ext cx="792568" cy="559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713" y="6155247"/>
            <a:ext cx="900235" cy="41595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695975" y="151031"/>
            <a:ext cx="3557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F3A058B5-F50F-47E2-9F5B-D713C0E1D71D}" type="slidenum">
              <a:rPr lang="fr-FR" sz="800" smtClean="0">
                <a:solidFill>
                  <a:srgbClr val="80838A"/>
                </a:solidFill>
                <a:latin typeface="Arial"/>
                <a:cs typeface="Arial"/>
              </a:rPr>
              <a:t>‹#›</a:t>
            </a:fld>
            <a:endParaRPr lang="en-US" sz="800" dirty="0">
              <a:solidFill>
                <a:srgbClr val="80838A"/>
              </a:solidFill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638782" y="151031"/>
            <a:ext cx="0" cy="215444"/>
          </a:xfrm>
          <a:prstGeom prst="line">
            <a:avLst/>
          </a:prstGeom>
          <a:ln>
            <a:solidFill>
              <a:srgbClr val="80838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2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600000"/>
            <a:ext cx="806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E89E9-4BEB-44BF-8069-75E223119699}" type="datetime1">
              <a:rPr lang="en-US" smtClean="0"/>
              <a:t>18/07/2018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9A0E-D3DF-3648-AD10-0D6C3B574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3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77" r:id="rId4"/>
    <p:sldLayoutId id="2147483680" r:id="rId5"/>
    <p:sldLayoutId id="2147483681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1AF9-9CBE-C045-A06C-E07E11B48DB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 descr="stripes-01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3056" cy="27626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9818" y="1547269"/>
            <a:ext cx="6982385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b="1" dirty="0" smtClean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Health-eMpower in Vihaan</a:t>
            </a:r>
            <a:endParaRPr lang="en-US" sz="2400" b="1" dirty="0">
              <a:solidFill>
                <a:srgbClr val="ED5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endParaRPr lang="en-US" sz="2400" b="1" i="1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i="1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Improve The Quality Of Life Of People Living with HIV in India</a:t>
            </a:r>
          </a:p>
          <a:p>
            <a:endParaRPr lang="en-US" sz="2800" b="1" dirty="0">
              <a:solidFill>
                <a:srgbClr val="ED5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765220" y="3258355"/>
            <a:ext cx="8198476" cy="282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0" indent="-1079500" algn="l">
              <a:spcBef>
                <a:spcPts val="0"/>
              </a:spcBef>
              <a:spcAft>
                <a:spcPts val="400"/>
              </a:spcAft>
              <a:defRPr/>
            </a:pPr>
            <a:r>
              <a:rPr lang="en-I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Visvanathan Arumugam</a:t>
            </a:r>
          </a:p>
          <a:p>
            <a:pPr marL="1079500" indent="-1079500" algn="l">
              <a:spcBef>
                <a:spcPts val="0"/>
              </a:spcBef>
              <a:defRPr/>
            </a:pPr>
            <a:r>
              <a:rPr lang="en-IN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India HIV/AIDS Alliance, New Delhi, India</a:t>
            </a:r>
          </a:p>
          <a:p>
            <a:pPr marL="1079500" indent="-1079500" algn="l">
              <a:spcBef>
                <a:spcPts val="0"/>
              </a:spcBef>
              <a:defRPr/>
            </a:pPr>
            <a:endParaRPr lang="en-IN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9500" indent="-1079500" algn="l">
              <a:spcBef>
                <a:spcPts val="0"/>
              </a:spcBef>
              <a:defRPr/>
            </a:pPr>
            <a:r>
              <a:rPr lang="en-IN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AIDS 2018 </a:t>
            </a:r>
            <a:r>
              <a:rPr lang="en-IN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Community workshop - 25</a:t>
            </a:r>
            <a:r>
              <a:rPr lang="en-IN" sz="1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IN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N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July </a:t>
            </a:r>
            <a:r>
              <a:rPr lang="en-IN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 – 14:30 </a:t>
            </a:r>
            <a:r>
              <a:rPr lang="en-IN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IN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17:00</a:t>
            </a:r>
            <a:endParaRPr lang="en-IN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9500" indent="-1079500" algn="l">
              <a:spcBef>
                <a:spcPts val="0"/>
              </a:spcBef>
              <a:defRPr/>
            </a:pPr>
            <a:endParaRPr lang="en-IN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9500" indent="-1079500" algn="l">
              <a:spcBef>
                <a:spcPts val="0"/>
              </a:spcBef>
              <a:defRPr/>
            </a:pPr>
            <a:endParaRPr lang="en-IN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79500" indent="-1079500" algn="l">
              <a:spcBef>
                <a:spcPts val="0"/>
              </a:spcBef>
              <a:defRPr/>
            </a:pPr>
            <a:r>
              <a:rPr lang="en-IN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IN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search of the fourth 90: exploring and defining what quality of life means for communities and strategizing how we get there</a:t>
            </a:r>
            <a:endParaRPr lang="en-I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068" y="55772"/>
            <a:ext cx="8283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retention in care through Counselling and health linkages</a:t>
            </a:r>
            <a:endParaRPr lang="en-US" sz="2400" b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017104" y="1262127"/>
            <a:ext cx="3804923" cy="45204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ED5929"/>
              </a:buClr>
              <a:buNone/>
            </a:pPr>
            <a:r>
              <a:rPr lang="en-US" altLang="en-US" sz="16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203,897 for the PLHIV clients for non-health service which include prevention, counselling, life skills, livelihood </a:t>
            </a:r>
            <a:r>
              <a:rPr lang="en-US" altLang="en-US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</a:p>
          <a:p>
            <a:pPr marL="0" indent="0">
              <a:lnSpc>
                <a:spcPct val="150000"/>
              </a:lnSpc>
              <a:buClr>
                <a:srgbClr val="ED5929"/>
              </a:buClr>
              <a:buNone/>
            </a:pPr>
            <a:endParaRPr lang="en-US" altLang="en-US" sz="700" dirty="0" smtClean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ED5929"/>
              </a:buClr>
              <a:buNone/>
            </a:pPr>
            <a:r>
              <a:rPr lang="en-US" altLang="en-US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1,272,483 </a:t>
            </a:r>
            <a:r>
              <a:rPr lang="en-US" altLang="en-US" sz="16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(84% of total </a:t>
            </a:r>
            <a:r>
              <a:rPr lang="en-US" altLang="en-US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en-US" altLang="en-US" sz="16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linked with Health services of which 52% referral were to the ART center</a:t>
            </a:r>
            <a:r>
              <a:rPr lang="en-US" altLang="en-US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ED5929"/>
              </a:buClr>
              <a:buNone/>
            </a:pPr>
            <a:endParaRPr lang="en-US" altLang="en-US" sz="7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Clr>
                <a:srgbClr val="ED5929"/>
              </a:buClr>
              <a:buNone/>
            </a:pPr>
            <a:r>
              <a:rPr lang="en-IN" sz="16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144,914</a:t>
            </a:r>
            <a:r>
              <a:rPr lang="en-US" sz="16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 smtClean="0"/>
              <a:t> </a:t>
            </a:r>
            <a:r>
              <a:rPr lang="en-US" altLang="en-US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and family members HIV testing </a:t>
            </a:r>
            <a:r>
              <a:rPr lang="en-US" altLang="en-US" sz="1600" dirty="0" err="1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en-US" altLang="en-US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</a:t>
            </a:r>
            <a:r>
              <a:rPr lang="en-US" altLang="en-US" sz="16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</a:t>
            </a:r>
            <a:r>
              <a:rPr lang="en-US" altLang="en-US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PLHIV monitoring- CD4  </a:t>
            </a:r>
            <a:r>
              <a:rPr lang="en-US" altLang="en-US" sz="16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status</a:t>
            </a:r>
            <a:endParaRPr lang="en-US" altLang="en-US" sz="16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5"/>
          <a:stretch/>
        </p:blipFill>
        <p:spPr>
          <a:xfrm>
            <a:off x="461638" y="1136820"/>
            <a:ext cx="3642942" cy="24186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8" y="3555446"/>
            <a:ext cx="3642702" cy="21343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05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068" y="55772"/>
            <a:ext cx="87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to manage </a:t>
            </a:r>
            <a:r>
              <a:rPr lang="en-US" sz="2400" b="1" dirty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tigma </a:t>
            </a:r>
            <a:r>
              <a:rPr lang="en-US" sz="2400" b="1" dirty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 smtClean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iscrimination</a:t>
            </a:r>
            <a:endParaRPr lang="en-US" sz="2400" b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28257" y="1401924"/>
            <a:ext cx="3635441" cy="36981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6,136 discrimination cases has been </a:t>
            </a:r>
            <a:r>
              <a:rPr lang="en-US" altLang="en-US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and responded </a:t>
            </a:r>
            <a:endParaRPr lang="en-US" altLang="en-US" sz="16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Predominantly, </a:t>
            </a:r>
            <a:r>
              <a:rPr lang="en-IN" sz="16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 of discrimination was faced </a:t>
            </a:r>
            <a:r>
              <a:rPr lang="en-IN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IN" sz="16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IN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members.</a:t>
            </a:r>
            <a:endParaRPr lang="en-IN" sz="16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IN" sz="16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discrimination from the </a:t>
            </a:r>
            <a:r>
              <a:rPr lang="en-IN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IN" sz="16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facilities (Government / Private</a:t>
            </a:r>
            <a:r>
              <a:rPr lang="en-IN" sz="16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IN" sz="16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530316"/>
            <a:ext cx="4758461" cy="2788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3309870"/>
            <a:ext cx="4758461" cy="2720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01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068" y="174999"/>
            <a:ext cx="87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400" b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24933" y="763593"/>
            <a:ext cx="8714349" cy="51380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000" dirty="0"/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3275936" y="412104"/>
            <a:ext cx="56972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262800" indent="-136800" algn="l" defTabSz="457200" rtl="0" eaLnBrk="1" latinLnBrk="0" hangingPunct="1">
              <a:spcBef>
                <a:spcPts val="0"/>
              </a:spcBef>
              <a:buFont typeface="Lucida Grande"/>
              <a:buChar char="&gt;"/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4pPr>
            <a:lvl5pPr marL="457200" indent="-136800" algn="l" defTabSz="457200" rtl="0" eaLnBrk="1" latinLnBrk="0" hangingPunct="1">
              <a:lnSpc>
                <a:spcPts val="1400"/>
              </a:lnSpc>
              <a:spcBef>
                <a:spcPts val="0"/>
              </a:spcBef>
              <a:buFont typeface="Arial"/>
              <a:buChar char="–"/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ED5929"/>
              </a:buClr>
            </a:pPr>
            <a:r>
              <a:rPr lang="en-US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efficiency of community led outreach services</a:t>
            </a:r>
            <a:endParaRPr lang="en-US" sz="13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1,143,438</a:t>
            </a:r>
            <a:r>
              <a:rPr lang="en-IN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active </a:t>
            </a:r>
            <a:r>
              <a:rPr lang="en-US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(89% of total PLHIV registered at ART </a:t>
            </a:r>
            <a:r>
              <a:rPr lang="en-US" sz="1300" dirty="0" err="1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care and support </a:t>
            </a:r>
            <a:r>
              <a:rPr lang="en-US" sz="1300" dirty="0" err="1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300" dirty="0" smtClean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1,312 </a:t>
            </a:r>
            <a:r>
              <a:rPr lang="en-US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clients’ family members have been identified and referred for HIV testing </a:t>
            </a:r>
            <a:r>
              <a:rPr lang="en-US" sz="13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month since January 2017 (in </a:t>
            </a:r>
            <a:r>
              <a:rPr lang="en-US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to 453 monthly average for three years before tablet implementation</a:t>
            </a:r>
            <a:r>
              <a:rPr lang="en-US" sz="13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3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1,003,137 screened for </a:t>
            </a:r>
            <a:r>
              <a:rPr lang="en-US" sz="13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 every month since January 2017 (</a:t>
            </a:r>
            <a:r>
              <a:rPr lang="en-IN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68,884 </a:t>
            </a:r>
            <a:r>
              <a:rPr lang="en-US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comparison to </a:t>
            </a:r>
            <a:r>
              <a:rPr lang="en-IN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13,318 monthly average for one year </a:t>
            </a:r>
            <a:r>
              <a:rPr lang="en-US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tablet implementation</a:t>
            </a:r>
            <a:r>
              <a:rPr lang="en-US" sz="13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  <a:buClr>
                <a:srgbClr val="ED5929"/>
              </a:buClr>
            </a:pPr>
            <a:endParaRPr lang="en-US" sz="13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D5929"/>
              </a:buClr>
            </a:pPr>
            <a:r>
              <a:rPr lang="en-US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90:90:90</a:t>
            </a:r>
            <a:endParaRPr lang="en-US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US" sz="1300" u="sng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90:</a:t>
            </a:r>
            <a:r>
              <a:rPr lang="en-US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144,914</a:t>
            </a:r>
            <a:r>
              <a:rPr lang="en-US" sz="1400" dirty="0"/>
              <a:t> </a:t>
            </a:r>
            <a:r>
              <a:rPr lang="en-IN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members tested for HIV testing and </a:t>
            </a:r>
            <a:r>
              <a:rPr lang="en-US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10,547</a:t>
            </a:r>
            <a:r>
              <a:rPr lang="en-US" sz="1400" dirty="0"/>
              <a:t> </a:t>
            </a:r>
            <a:r>
              <a:rPr lang="en-IN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positive</a:t>
            </a:r>
          </a:p>
          <a:p>
            <a:pPr marL="342900" indent="-342900">
              <a:lnSpc>
                <a:spcPct val="100000"/>
              </a:lnSpc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IN" sz="1300" u="sng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90:</a:t>
            </a:r>
            <a:r>
              <a:rPr lang="en-IN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10,505 PLHIV linked and initiated on ART </a:t>
            </a:r>
          </a:p>
          <a:p>
            <a:pPr marL="342900" indent="-342900">
              <a:lnSpc>
                <a:spcPct val="100000"/>
              </a:lnSpc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IN" sz="1300" u="sng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90:</a:t>
            </a:r>
            <a:r>
              <a:rPr lang="en-IN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489,690 lost to follow up cases tracked and returned to ART centers</a:t>
            </a:r>
            <a:r>
              <a:rPr lang="en-US" sz="13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buClr>
                <a:srgbClr val="ED5929"/>
              </a:buClr>
            </a:pPr>
            <a:endParaRPr lang="en-US" sz="13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ED5929"/>
              </a:buClr>
            </a:pPr>
            <a:r>
              <a:rPr lang="en-US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outcome: </a:t>
            </a:r>
          </a:p>
          <a:p>
            <a:pPr marL="285750" indent="-285750">
              <a:lnSpc>
                <a:spcPct val="150000"/>
              </a:lnSpc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149,976 were tested for TB and 10,075 TB positive PLHIVs linked for </a:t>
            </a:r>
            <a:r>
              <a:rPr lang="en-US" sz="13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en-US" sz="13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sz="13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 among the PLHIV who received care and support services </a:t>
            </a:r>
            <a:endParaRPr lang="en-US" sz="1300" dirty="0" smtClean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068" y="1241980"/>
            <a:ext cx="3051002" cy="40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6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70832"/>
            <a:ext cx="4454555" cy="48764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9664" y="4978966"/>
            <a:ext cx="2314759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ED5929"/>
              </a:buClr>
            </a:pPr>
            <a:r>
              <a:rPr lang="en-IN" sz="1200" i="1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IN" sz="1200" i="1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recipients </a:t>
            </a:r>
            <a:r>
              <a:rPr lang="en-IN" sz="1200" i="1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392 </a:t>
            </a:r>
            <a:r>
              <a:rPr lang="en-IN" sz="1200" i="1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sub-sub recipients (80</a:t>
            </a:r>
            <a:r>
              <a:rPr lang="en-IN" sz="1200" i="1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IN" sz="1200" i="1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PLHIV </a:t>
            </a:r>
            <a:r>
              <a:rPr lang="en-IN" sz="1200" i="1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networks) covering 32 states and </a:t>
            </a:r>
            <a:r>
              <a:rPr lang="en-IN" sz="1200" i="1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territories</a:t>
            </a:r>
            <a:r>
              <a:rPr lang="en-IN" sz="1200" i="1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ED5929"/>
              </a:buClr>
            </a:pPr>
            <a:endParaRPr lang="en-IN" sz="1200" i="1" dirty="0" smtClean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5929"/>
              </a:buClr>
            </a:pPr>
            <a:r>
              <a:rPr lang="en-IN" sz="1200" i="1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1.27 million PLHIV in ART care</a:t>
            </a:r>
            <a:endParaRPr lang="en-IN" sz="1200" i="1" dirty="0" smtClean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5929"/>
              </a:buClr>
            </a:pPr>
            <a:endParaRPr lang="en-IN" sz="1200" i="1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7622" y="1474473"/>
            <a:ext cx="419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D5929"/>
              </a:buClr>
            </a:pPr>
            <a:endParaRPr lang="en-IN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based care </a:t>
            </a:r>
            <a:r>
              <a:rPr lang="en-IN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342900" indent="-342900">
              <a:buClr>
                <a:srgbClr val="ED5929"/>
              </a:buClr>
              <a:buFont typeface="Arial" panose="020B0604020202020204" pitchFamily="34" charset="0"/>
              <a:buChar char="•"/>
            </a:pPr>
            <a:endParaRPr lang="en-IN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Linkages and referral services- Health and non-health services</a:t>
            </a:r>
          </a:p>
          <a:p>
            <a:pPr marL="342900" indent="-342900">
              <a:buClr>
                <a:srgbClr val="ED5929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to follow-up/Missed cases tracking and bringing back to treatment.</a:t>
            </a:r>
          </a:p>
          <a:p>
            <a:pPr marL="342900" indent="-342900">
              <a:buClr>
                <a:srgbClr val="ED5929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testing</a:t>
            </a:r>
            <a:endParaRPr lang="en-US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5929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Tuberculosis (TB) </a:t>
            </a:r>
            <a:r>
              <a:rPr lang="en-US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</a:t>
            </a:r>
            <a:endParaRPr lang="en-US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5929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Counselling</a:t>
            </a:r>
            <a:endParaRPr lang="en-IN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2" descr="Image result for vihaan hiv foundatio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2540" y="6106945"/>
            <a:ext cx="958876" cy="49880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5780" y="218524"/>
            <a:ext cx="9028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quality of life and survival of </a:t>
            </a:r>
            <a:r>
              <a:rPr lang="en-US" sz="2400" b="1" dirty="0" smtClean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living with HIV (PLHIV)</a:t>
            </a:r>
            <a:endParaRPr lang="en-US" sz="2400" b="1" dirty="0">
              <a:solidFill>
                <a:srgbClr val="ED5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india hiv aids allianc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5408"/>
            <a:ext cx="932155" cy="68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434" y="252495"/>
            <a:ext cx="7798627" cy="738664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challenges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7" y="858144"/>
            <a:ext cx="1909858" cy="1432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/>
          <p:cNvGrpSpPr/>
          <p:nvPr/>
        </p:nvGrpSpPr>
        <p:grpSpPr>
          <a:xfrm>
            <a:off x="1392284" y="1831144"/>
            <a:ext cx="6868476" cy="3789668"/>
            <a:chOff x="1946075" y="1253458"/>
            <a:chExt cx="6868476" cy="3789668"/>
          </a:xfrm>
        </p:grpSpPr>
        <p:sp>
          <p:nvSpPr>
            <p:cNvPr id="6" name="Cloud Callout 5"/>
            <p:cNvSpPr/>
            <p:nvPr/>
          </p:nvSpPr>
          <p:spPr>
            <a:xfrm>
              <a:off x="4014833" y="1253458"/>
              <a:ext cx="1658556" cy="706747"/>
            </a:xfrm>
            <a:prstGeom prst="cloudCallout">
              <a:avLst>
                <a:gd name="adj1" fmla="val 22691"/>
                <a:gd name="adj2" fmla="val 127917"/>
              </a:avLst>
            </a:prstGeom>
            <a:solidFill>
              <a:schemeClr val="bg1"/>
            </a:solidFill>
            <a:ln>
              <a:solidFill>
                <a:srgbClr val="003F7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case load</a:t>
              </a:r>
            </a:p>
          </p:txBody>
        </p:sp>
        <p:pic>
          <p:nvPicPr>
            <p:cNvPr id="7" name="Picture 2" descr="Image result for team thinki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57" y="2409467"/>
              <a:ext cx="1733156" cy="17176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loud Callout 7"/>
            <p:cNvSpPr/>
            <p:nvPr/>
          </p:nvSpPr>
          <p:spPr>
            <a:xfrm>
              <a:off x="6198813" y="1560855"/>
              <a:ext cx="1658556" cy="706747"/>
            </a:xfrm>
            <a:prstGeom prst="cloudCallout">
              <a:avLst>
                <a:gd name="adj1" fmla="val -46195"/>
                <a:gd name="adj2" fmla="val 122076"/>
              </a:avLst>
            </a:prstGeom>
            <a:solidFill>
              <a:schemeClr val="bg1"/>
            </a:solidFill>
            <a:ln>
              <a:solidFill>
                <a:srgbClr val="003F7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Paper load</a:t>
              </a:r>
            </a:p>
          </p:txBody>
        </p:sp>
        <p:sp>
          <p:nvSpPr>
            <p:cNvPr id="9" name="Cloud Callout 8"/>
            <p:cNvSpPr/>
            <p:nvPr/>
          </p:nvSpPr>
          <p:spPr>
            <a:xfrm>
              <a:off x="7155995" y="2902435"/>
              <a:ext cx="1658556" cy="706747"/>
            </a:xfrm>
            <a:prstGeom prst="cloudCallout">
              <a:avLst>
                <a:gd name="adj1" fmla="val -108583"/>
                <a:gd name="adj2" fmla="val 31230"/>
              </a:avLst>
            </a:prstGeom>
            <a:solidFill>
              <a:schemeClr val="bg1"/>
            </a:solidFill>
            <a:ln>
              <a:solidFill>
                <a:srgbClr val="003F7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Confidentiality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1946075" y="2195688"/>
              <a:ext cx="1658556" cy="706747"/>
            </a:xfrm>
            <a:prstGeom prst="cloudCallout">
              <a:avLst>
                <a:gd name="adj1" fmla="val 96189"/>
                <a:gd name="adj2" fmla="val 94459"/>
              </a:avLst>
            </a:prstGeom>
            <a:solidFill>
              <a:schemeClr val="bg1"/>
            </a:solidFill>
            <a:ln>
              <a:solidFill>
                <a:srgbClr val="003F7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Illiteracy 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loud Callout 10"/>
            <p:cNvSpPr/>
            <p:nvPr/>
          </p:nvSpPr>
          <p:spPr>
            <a:xfrm>
              <a:off x="2521015" y="4336379"/>
              <a:ext cx="1658556" cy="706747"/>
            </a:xfrm>
            <a:prstGeom prst="cloudCallout">
              <a:avLst>
                <a:gd name="adj1" fmla="val 69224"/>
                <a:gd name="adj2" fmla="val -100949"/>
              </a:avLst>
            </a:prstGeom>
            <a:solidFill>
              <a:schemeClr val="bg1"/>
            </a:solidFill>
            <a:ln>
              <a:solidFill>
                <a:srgbClr val="003F7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Linking 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clients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 rot="20648169">
              <a:off x="5308662" y="4321705"/>
              <a:ext cx="1786743" cy="692248"/>
            </a:xfrm>
            <a:prstGeom prst="cloudCallout">
              <a:avLst>
                <a:gd name="adj1" fmla="val -2537"/>
                <a:gd name="adj2" fmla="val -102448"/>
              </a:avLst>
            </a:prstGeom>
            <a:solidFill>
              <a:schemeClr val="bg1"/>
            </a:solidFill>
            <a:ln>
              <a:solidFill>
                <a:srgbClr val="003F7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&amp; Analytics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068" y="174999"/>
            <a:ext cx="87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eMpower- Vihaan Tablet client-management application</a:t>
            </a:r>
            <a:endParaRPr lang="en-US" sz="2400" b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24933" y="763593"/>
            <a:ext cx="5029647" cy="51380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D5929"/>
              </a:buClr>
              <a:buNone/>
            </a:pPr>
            <a:r>
              <a:rPr lang="en-GB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ED5929"/>
              </a:buClr>
              <a:buNone/>
            </a:pPr>
            <a:r>
              <a:rPr lang="en-GB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</a:t>
            </a:r>
            <a:r>
              <a:rPr lang="en-GB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adherence and increase in service uptake </a:t>
            </a:r>
            <a:r>
              <a:rPr lang="en-GB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better  </a:t>
            </a:r>
            <a:r>
              <a:rPr lang="en-GB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outcome and quality of </a:t>
            </a:r>
            <a:r>
              <a:rPr lang="en-GB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of PLHIV.</a:t>
            </a:r>
          </a:p>
          <a:p>
            <a:pPr marL="0" indent="0">
              <a:buClr>
                <a:srgbClr val="ED5929"/>
              </a:buClr>
              <a:buNone/>
            </a:pPr>
            <a:endParaRPr lang="en-GB" sz="14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ED5929"/>
              </a:buClr>
              <a:buNone/>
            </a:pPr>
            <a:r>
              <a:rPr lang="en-GB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IN" sz="14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</a:t>
            </a:r>
            <a:r>
              <a:rPr lang="en-GB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GB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through client </a:t>
            </a:r>
            <a:r>
              <a:rPr lang="en-GB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prioritisation.</a:t>
            </a:r>
            <a:endParaRPr lang="en-IN" sz="14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monitor client’s health regularly and provide follow up </a:t>
            </a:r>
            <a:r>
              <a:rPr lang="en-GB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service.</a:t>
            </a:r>
            <a:endParaRPr lang="en-IN" sz="14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advocacy tool</a:t>
            </a:r>
          </a:p>
          <a:p>
            <a:pPr lvl="0">
              <a:buClr>
                <a:srgbClr val="ED5929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ED5929"/>
              </a:buClr>
              <a:buNone/>
            </a:pPr>
            <a:r>
              <a:rPr lang="en-GB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pPr lvl="0"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 data entry and GIS activated client location tracking </a:t>
            </a:r>
          </a:p>
          <a:p>
            <a:pPr lvl="0"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through offline data entry option which will be synchronised with Vihaan </a:t>
            </a:r>
            <a:r>
              <a:rPr lang="en-GB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Management Information System (CMIS).</a:t>
            </a:r>
          </a:p>
          <a:p>
            <a:pPr marL="0" indent="0">
              <a:buNone/>
            </a:pPr>
            <a:endParaRPr lang="en-IN" altLang="en-US" sz="1400" dirty="0" smtClean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altLang="en-US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Beneficiary</a:t>
            </a:r>
            <a:endParaRPr lang="en-I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Outreach </a:t>
            </a:r>
            <a:r>
              <a:rPr lang="en-US" altLang="en-US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(approximately 1857 </a:t>
            </a:r>
            <a:r>
              <a:rPr lang="en-US" altLang="en-US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champion </a:t>
            </a:r>
            <a:r>
              <a:rPr lang="en-US" altLang="en-US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ORWs working in the </a:t>
            </a:r>
            <a:r>
              <a:rPr lang="en-US" altLang="en-US" sz="1400" dirty="0" err="1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en-US" sz="1400" dirty="0" smtClean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million PLHIV and their family members registered </a:t>
            </a:r>
            <a:endParaRPr lang="en-US" altLang="en-US" sz="14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ED5929"/>
              </a:buClr>
              <a:buNone/>
            </a:pPr>
            <a:endParaRPr lang="en-I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62" y="3433090"/>
            <a:ext cx="3707501" cy="2264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4" descr="Image may contain: 3 peopl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4580" y="879466"/>
            <a:ext cx="3748783" cy="2437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1AF9-9CBE-C045-A06C-E07E11B48D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068" y="55772"/>
            <a:ext cx="87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smtClean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racking &amp; managing based on priorities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" y="517437"/>
            <a:ext cx="9034778" cy="52938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905" y="2893941"/>
            <a:ext cx="540808" cy="5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068" y="55772"/>
            <a:ext cx="87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&amp; managing based on </a:t>
            </a:r>
            <a:r>
              <a:rPr lang="en-US" sz="2400" b="1" dirty="0" smtClean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(Contd.)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517" t="21942" r="11035" b="13376"/>
          <a:stretch/>
        </p:blipFill>
        <p:spPr>
          <a:xfrm>
            <a:off x="106403" y="620110"/>
            <a:ext cx="8874220" cy="5086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6" descr="Image may contain: 1 perso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620" y="3277781"/>
            <a:ext cx="3544003" cy="2428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2447" y="113997"/>
            <a:ext cx="895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navigation to increase efficiency in delivering services</a:t>
            </a:r>
            <a:endParaRPr lang="en-IN" sz="2400" b="1" dirty="0">
              <a:solidFill>
                <a:srgbClr val="ED5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4" y="943897"/>
            <a:ext cx="8438499" cy="4944434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10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1058" y="2864874"/>
            <a:ext cx="437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2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78" y="55772"/>
            <a:ext cx="8462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D5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Independence through Social Protection Linkages</a:t>
            </a:r>
            <a:endParaRPr lang="en-US" sz="2400" b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65881" y="4038662"/>
            <a:ext cx="8417511" cy="20401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Clr>
                <a:srgbClr val="ED5929"/>
              </a:buClr>
              <a:buNone/>
            </a:pPr>
            <a:r>
              <a:rPr lang="en-US" altLang="en-US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593,737 PLHIVs who are in need of some social protection were linked with the respective departments/services </a:t>
            </a:r>
          </a:p>
          <a:p>
            <a:pPr marL="0" lvl="1" indent="-342900">
              <a:lnSpc>
                <a:spcPct val="150000"/>
              </a:lnSpc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</a:t>
            </a:r>
            <a:r>
              <a:rPr lang="en-IN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being supported </a:t>
            </a:r>
            <a:r>
              <a:rPr lang="en-IN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nutritional </a:t>
            </a:r>
            <a:r>
              <a:rPr lang="en-IN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schemes.</a:t>
            </a:r>
            <a:endParaRPr lang="en-IN" sz="14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342900">
              <a:lnSpc>
                <a:spcPct val="150000"/>
              </a:lnSpc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IN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are being supported </a:t>
            </a:r>
            <a:r>
              <a:rPr lang="en-IN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pension schemes which gives monthly </a:t>
            </a:r>
            <a:r>
              <a:rPr lang="en-IN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remuneration.</a:t>
            </a:r>
            <a:endParaRPr lang="en-IN" sz="14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342900">
              <a:lnSpc>
                <a:spcPct val="150000"/>
              </a:lnSpc>
              <a:buClr>
                <a:srgbClr val="ED592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building support: </a:t>
            </a:r>
            <a:r>
              <a:rPr lang="en-US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2,248 </a:t>
            </a:r>
            <a:r>
              <a:rPr lang="en-US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 attended the </a:t>
            </a:r>
            <a:r>
              <a:rPr lang="en-US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building orientation sessions, of </a:t>
            </a:r>
            <a:r>
              <a:rPr lang="en-US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267 candidates </a:t>
            </a:r>
            <a:r>
              <a:rPr lang="en-US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</a:t>
            </a:r>
            <a:r>
              <a:rPr lang="en-US" sz="1400" dirty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 smtClean="0">
                <a:solidFill>
                  <a:srgbClr val="808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process of placement</a:t>
            </a:r>
            <a:endParaRPr lang="en-US" sz="1400" dirty="0">
              <a:solidFill>
                <a:srgbClr val="808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I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2"/>
          <a:stretch/>
        </p:blipFill>
        <p:spPr>
          <a:xfrm>
            <a:off x="365880" y="851143"/>
            <a:ext cx="4043998" cy="32574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" t="-1140" r="30586" b="1"/>
          <a:stretch/>
        </p:blipFill>
        <p:spPr>
          <a:xfrm>
            <a:off x="4504765" y="814022"/>
            <a:ext cx="4141694" cy="32945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4114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17281</TotalTime>
  <Words>607</Words>
  <Application>Microsoft Office PowerPoint</Application>
  <PresentationFormat>On-screen Show (4:3)</PresentationFormat>
  <Paragraphs>87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Key challenges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Junxion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Ranjana Chandra</dc:creator>
  <cp:lastModifiedBy>Viswanathan A</cp:lastModifiedBy>
  <cp:revision>782</cp:revision>
  <cp:lastPrinted>2016-09-14T09:24:28Z</cp:lastPrinted>
  <dcterms:created xsi:type="dcterms:W3CDTF">2014-10-13T05:47:01Z</dcterms:created>
  <dcterms:modified xsi:type="dcterms:W3CDTF">2018-07-24T13:54:35Z</dcterms:modified>
</cp:coreProperties>
</file>